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7c04a089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7c04a08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bd27bdca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bd27bdca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bd27bdc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bd27bdc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bd27bdca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bd27bdca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7c04a089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7c04a089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7c04a089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7c04a089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7c04a08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7c04a08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7c04a089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7c04a089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7c04a089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7c04a08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bd27bdca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bd27bdca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bd27bdca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bd27bdca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bd27bdca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bd27bdca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bd27bdca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bd27bdca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background (proporcionado por Getty Images)" id="67" name="Google Shape;67;p13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7640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Revisión bibliográfica Caracterización morfológica de bases del Periodo Alfarero Temprano en el Choapa</a:t>
            </a:r>
            <a:endParaRPr sz="4800"/>
          </a:p>
        </p:txBody>
      </p:sp>
      <p:sp>
        <p:nvSpPr>
          <p:cNvPr id="69" name="Google Shape;69;p13"/>
          <p:cNvSpPr txBox="1"/>
          <p:nvPr/>
        </p:nvSpPr>
        <p:spPr>
          <a:xfrm>
            <a:off x="6396075" y="4579050"/>
            <a:ext cx="34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Sofía González Saavedra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-1456675" y="3848450"/>
            <a:ext cx="630000" cy="76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196100" y="246075"/>
            <a:ext cx="82458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/>
              <a:t>📚 Citas en estilo APA 7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Leroi-Gourhan, A. (1964). </a:t>
            </a:r>
            <a:r>
              <a:rPr i="1" lang="es" sz="1100"/>
              <a:t>Le geste et la parole</a:t>
            </a:r>
            <a:r>
              <a:rPr lang="es" sz="1100"/>
              <a:t>. Paris: Albin Michel.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Lemonnier, P. (1992). </a:t>
            </a:r>
            <a:r>
              <a:rPr i="1" lang="es" sz="1100"/>
              <a:t>Elements for an anthropology of technology</a:t>
            </a:r>
            <a:r>
              <a:rPr lang="es" sz="1100"/>
              <a:t>. University of Michigan Museum.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Sigaut, F. (1980). More and less than meets the eye: The anthropological study of techniques. </a:t>
            </a:r>
            <a:r>
              <a:rPr i="1" lang="es" sz="1100"/>
              <a:t>History and Technology</a:t>
            </a:r>
            <a:r>
              <a:rPr lang="es" sz="1100"/>
              <a:t>, 2(3), 281–306.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Schlanger, N. (1994). Mindful technology: Unleashing the chaîne opératoire for an archaeology of mind. In C. Renfrew &amp; E. Zubrow (Eds.), </a:t>
            </a:r>
            <a:r>
              <a:rPr i="1" lang="es" sz="1100"/>
              <a:t>The ancient mind: Elements of cognitive archaeology</a:t>
            </a:r>
            <a:r>
              <a:rPr lang="es" sz="1100"/>
              <a:t> (pp. 143–151). Cambridge University Press.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Pelegrin, J. (1990). Prehistoric lithic production systems: A cognitive approach. In G. Coupland &amp; G. S. Smith (Eds.), </a:t>
            </a:r>
            <a:r>
              <a:rPr i="1" lang="es" sz="1100"/>
              <a:t>The organization of core technology</a:t>
            </a:r>
            <a:r>
              <a:rPr lang="es" sz="1100"/>
              <a:t> (pp. 1–11). Westview Press.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Skibo, J. M. (1992). </a:t>
            </a:r>
            <a:r>
              <a:rPr i="1" lang="es" sz="1100"/>
              <a:t>Pottery function: A use-alteration perspective</a:t>
            </a:r>
            <a:r>
              <a:rPr lang="es" sz="1100"/>
              <a:t>. Springer.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Steward, J. H. (1955). </a:t>
            </a:r>
            <a:r>
              <a:rPr i="1" lang="es" sz="1100"/>
              <a:t>Theory of culture change: The methodology of multilinear evolution</a:t>
            </a:r>
            <a:r>
              <a:rPr lang="es" sz="1100"/>
              <a:t>. University of Illinois Press.</a:t>
            </a:r>
            <a:br>
              <a:rPr lang="es" sz="1100"/>
            </a:b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754775" y="554550"/>
            <a:ext cx="7115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Dobres, M. A., &amp; Hoffman, C. R. (1994). Social agency and the dynamics of prehistoric technology. </a:t>
            </a:r>
            <a:r>
              <a:rPr i="1" lang="es" sz="1100"/>
              <a:t>Journal of Archaeological Method and Theory</a:t>
            </a:r>
            <a:r>
              <a:rPr lang="es" sz="1100"/>
              <a:t>, 1(3), 211–258.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Mauss, M. (2006). </a:t>
            </a:r>
            <a:r>
              <a:rPr i="1" lang="es" sz="1100"/>
              <a:t>Técnicas del cuerpo</a:t>
            </a:r>
            <a:r>
              <a:rPr lang="es" sz="1100"/>
              <a:t>. En </a:t>
            </a:r>
            <a:r>
              <a:rPr i="1" lang="es" sz="1100"/>
              <a:t>Sociología y antropología</a:t>
            </a:r>
            <a:r>
              <a:rPr lang="es" sz="1100"/>
              <a:t> (pp. 399–422). Fondo de Cultura Económica. (Trabajo original publicado en 1934)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Kent, S. (Ed.). (1984). </a:t>
            </a:r>
            <a:r>
              <a:rPr i="1" lang="es" sz="1100"/>
              <a:t>Sedentism and mobility: Archaeological and anthropological perspectives</a:t>
            </a:r>
            <a:r>
              <a:rPr lang="es" sz="1100"/>
              <a:t>. Cambridge University Press.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Nelson, M. C. (1991). The study of technological organization. </a:t>
            </a:r>
            <a:r>
              <a:rPr i="1" lang="es" sz="1100"/>
              <a:t>Archaeological Method and Theory</a:t>
            </a:r>
            <a:r>
              <a:rPr lang="es" sz="1100"/>
              <a:t>, 3, 57–100.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Hegmon, M., Nelson, M. C., &amp; Schollmeyer, K. G. (2000). Designing practical and portable pots: A case study from the US Southwest. </a:t>
            </a:r>
            <a:r>
              <a:rPr i="1" lang="es" sz="1100"/>
              <a:t>American Antiquity</a:t>
            </a:r>
            <a:r>
              <a:rPr lang="es" sz="1100"/>
              <a:t>, 65(4), 757–772.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Binford, L. R. (1980). Willow smoke and dogs’ tails: Hunter-gatherer settlement systems and archaeological site formation. </a:t>
            </a:r>
            <a:r>
              <a:rPr i="1" lang="es" sz="1100"/>
              <a:t>American Antiquity</a:t>
            </a:r>
            <a:r>
              <a:rPr lang="es" sz="1100"/>
              <a:t>, 45(1), 4–20.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Torrence, R. (1989). </a:t>
            </a:r>
            <a:r>
              <a:rPr i="1" lang="es" sz="1100"/>
              <a:t>Tools as optimal solutions</a:t>
            </a:r>
            <a:r>
              <a:rPr lang="es" sz="1100"/>
              <a:t>. In R. Torrence (Ed.), </a:t>
            </a:r>
            <a:r>
              <a:rPr i="1" lang="es" sz="1100"/>
              <a:t>Time, energy and stone tools</a:t>
            </a:r>
            <a:r>
              <a:rPr lang="es" sz="1100"/>
              <a:t> (pp. 1–6). Cambridge University Press.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-9118050" y="38894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13819" l="0" r="65382" t="29475"/>
          <a:stretch/>
        </p:blipFill>
        <p:spPr>
          <a:xfrm>
            <a:off x="152400" y="250157"/>
            <a:ext cx="4419600" cy="407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23817" l="0" r="65677" t="53825"/>
          <a:stretch/>
        </p:blipFill>
        <p:spPr>
          <a:xfrm>
            <a:off x="4724400" y="934625"/>
            <a:ext cx="4187952" cy="15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-10575850" y="988375"/>
            <a:ext cx="874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¿Cómo se puede observar y analizar el modo de vida recolector en la manufactura de cerámica?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7188" l="17836" r="14243" t="19005"/>
          <a:stretch/>
        </p:blipFill>
        <p:spPr>
          <a:xfrm>
            <a:off x="1231125" y="774550"/>
            <a:ext cx="6939650" cy="424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idx="4294967295" type="body"/>
          </p:nvPr>
        </p:nvSpPr>
        <p:spPr>
          <a:xfrm>
            <a:off x="-10575850" y="39387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asos internacionales</a:t>
            </a:r>
            <a:endParaRPr/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internacionales - SciSpace y Consensus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Zotero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Teoría base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22462" l="0" r="25953" t="0"/>
          <a:stretch/>
        </p:blipFill>
        <p:spPr>
          <a:xfrm>
            <a:off x="1126213" y="952500"/>
            <a:ext cx="6770674" cy="39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Teorías específicas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26524" l="0" r="26362" t="0"/>
          <a:stretch/>
        </p:blipFill>
        <p:spPr>
          <a:xfrm>
            <a:off x="616900" y="771450"/>
            <a:ext cx="7789277" cy="437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de estudio internacionales - Lista larga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30333" l="0" r="26405" t="0"/>
          <a:stretch/>
        </p:blipFill>
        <p:spPr>
          <a:xfrm>
            <a:off x="554538" y="755850"/>
            <a:ext cx="8034926" cy="427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internacionales - Lista corta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32555" l="0" r="26405" t="0"/>
          <a:stretch/>
        </p:blipFill>
        <p:spPr>
          <a:xfrm>
            <a:off x="292925" y="771450"/>
            <a:ext cx="8222323" cy="42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s"/>
              <a:t>Marco teórico - ChatGPT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lphaLcPeriod"/>
            </a:pPr>
            <a:r>
              <a:rPr lang="es"/>
              <a:t>Teorías base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727300"/>
            <a:ext cx="7833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 ROL </a:t>
            </a:r>
            <a:b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Estudiante de pregrado que va escribir una memoria </a:t>
            </a:r>
            <a:b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###CONTEXTO </a:t>
            </a:r>
            <a:b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Revisión bibliográfica para una memoria sobre poblaciones del periodo alfarero temprano en la zona del valle del Choapa, Chile. </a:t>
            </a:r>
            <a:b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 INSTRUCCIÓN </a:t>
            </a:r>
            <a:b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¿Cuáles son las principales teorías de la utilización de alfarería por grupos móviles cazadores recolectores?</a:t>
            </a:r>
            <a:b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Razona paso a paso. </a:t>
            </a:r>
            <a:b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Debes tener la precisión de un joyero y no equivocarte en las referencias.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-4895425" y="125522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26400" l="33614" r="14566" t="21936"/>
          <a:stretch/>
        </p:blipFill>
        <p:spPr>
          <a:xfrm>
            <a:off x="230450" y="138250"/>
            <a:ext cx="4127510" cy="23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27498" l="35029" r="13525" t="22420"/>
          <a:stretch/>
        </p:blipFill>
        <p:spPr>
          <a:xfrm>
            <a:off x="310700" y="2673674"/>
            <a:ext cx="3837000" cy="21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 b="30065" l="34280" r="14231" t="21882"/>
          <a:stretch/>
        </p:blipFill>
        <p:spPr>
          <a:xfrm>
            <a:off x="4653412" y="257150"/>
            <a:ext cx="4409174" cy="23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6">
            <a:alphaModFix/>
          </a:blip>
          <a:srcRect b="30377" l="34419" r="16360" t="21196"/>
          <a:stretch/>
        </p:blipFill>
        <p:spPr>
          <a:xfrm>
            <a:off x="4939500" y="2737525"/>
            <a:ext cx="3837000" cy="212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/>
        </p:nvSpPr>
        <p:spPr>
          <a:xfrm>
            <a:off x="-59400" y="0"/>
            <a:ext cx="92628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/>
              <a:t>📚 Referencias generales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/>
              <a:t>Arnold, D. E.</a:t>
            </a:r>
            <a:r>
              <a:rPr lang="es" sz="1100"/>
              <a:t> (1985). </a:t>
            </a:r>
            <a:r>
              <a:rPr i="1" lang="es" sz="1100"/>
              <a:t>Ceramic theory and cultural process</a:t>
            </a:r>
            <a:r>
              <a:rPr lang="es" sz="1100"/>
              <a:t>. Cambridge: Cambridge University Press.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/>
              <a:t>Brown, J. A.</a:t>
            </a:r>
            <a:r>
              <a:rPr lang="es" sz="1100"/>
              <a:t> (1989). </a:t>
            </a:r>
            <a:r>
              <a:rPr i="1" lang="es" sz="1100"/>
              <a:t>The beginnings of pottery as an economic process</a:t>
            </a:r>
            <a:r>
              <a:rPr lang="es" sz="1100"/>
              <a:t>. In S. van der Leeuw &amp; R. Torrence (Eds.), </a:t>
            </a:r>
            <a:r>
              <a:rPr i="1" lang="es" sz="1100"/>
              <a:t>What’s New? A closer look at the process of innovation</a:t>
            </a:r>
            <a:r>
              <a:rPr lang="es" sz="1100"/>
              <a:t> (pp. 203–224). London: Unwin Hyman.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/>
              <a:t>Hayden, B.</a:t>
            </a:r>
            <a:r>
              <a:rPr lang="es" sz="1100"/>
              <a:t> (1990). </a:t>
            </a:r>
            <a:r>
              <a:rPr i="1" lang="es" sz="1100"/>
              <a:t>The right rub: technological change and the use of stone tools</a:t>
            </a:r>
            <a:r>
              <a:rPr lang="es" sz="1100"/>
              <a:t>. In S. Mellars (Ed.), </a:t>
            </a:r>
            <a:r>
              <a:rPr i="1" lang="es" sz="1100"/>
              <a:t>The emergence of modern humans</a:t>
            </a:r>
            <a:r>
              <a:rPr lang="es" sz="1100"/>
              <a:t> (pp. 89–122). Edinburgh: Edinburgh University Press.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/>
              <a:t>Hodder, I.</a:t>
            </a:r>
            <a:r>
              <a:rPr lang="es" sz="1100"/>
              <a:t> (1982). </a:t>
            </a:r>
            <a:r>
              <a:rPr i="1" lang="es" sz="1100"/>
              <a:t>Symbols in action: Ethnoarchaeological studies of material culture</a:t>
            </a:r>
            <a:r>
              <a:rPr lang="es" sz="1100"/>
              <a:t>. Cambridge: Cambridge University Press.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/>
              <a:t>Lemonnier, P.</a:t>
            </a:r>
            <a:r>
              <a:rPr lang="es" sz="1100"/>
              <a:t> (1992). </a:t>
            </a:r>
            <a:r>
              <a:rPr i="1" lang="es" sz="1100"/>
              <a:t>Elements for an anthropology of technology</a:t>
            </a:r>
            <a:r>
              <a:rPr lang="es" sz="1100"/>
              <a:t>. Anthropological Papers No. 88. Ann Arbor: Museum of Anthropology, University of Michigan.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/>
              <a:t>Lechtman, H.</a:t>
            </a:r>
            <a:r>
              <a:rPr lang="es" sz="1100"/>
              <a:t> (1977). </a:t>
            </a:r>
            <a:r>
              <a:rPr i="1" lang="es" sz="1100"/>
              <a:t>Style in technology—some early thoughts</a:t>
            </a:r>
            <a:r>
              <a:rPr lang="es" sz="1100"/>
              <a:t>. In H. Lechtman &amp; R. Merrill (Eds.), </a:t>
            </a:r>
            <a:r>
              <a:rPr i="1" lang="es" sz="1100"/>
              <a:t>Material culture: Styles, organization, and dynamics of technology</a:t>
            </a:r>
            <a:r>
              <a:rPr lang="es" sz="1100"/>
              <a:t> (pp. 3–20). St. Paul: West Publishing Company.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/>
              <a:t>O’Connell, J. F.</a:t>
            </a:r>
            <a:r>
              <a:rPr lang="es" sz="1100"/>
              <a:t> (1995). </a:t>
            </a:r>
            <a:r>
              <a:rPr i="1" lang="es" sz="1100"/>
              <a:t>Ethnoarchaeology needs a general theory of behavior</a:t>
            </a:r>
            <a:r>
              <a:rPr lang="es" sz="1100"/>
              <a:t>. Journal of Archaeological Research, 3(3), 205–255. https://doi.org/10.1007/BF02231499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/>
              <a:t>Rice, P. M.</a:t>
            </a:r>
            <a:r>
              <a:rPr lang="es" sz="1100"/>
              <a:t> (1991). </a:t>
            </a:r>
            <a:r>
              <a:rPr i="1" lang="es" sz="1100"/>
              <a:t>Specialization, standardization, and diversity: A retrospective</a:t>
            </a:r>
            <a:r>
              <a:rPr lang="es" sz="1100"/>
              <a:t>. In R. L. Bishop &amp; F. W. Lange (Eds.), </a:t>
            </a:r>
            <a:r>
              <a:rPr i="1" lang="es" sz="1100"/>
              <a:t>The ceramic legacy of Anna O. Shepard</a:t>
            </a:r>
            <a:r>
              <a:rPr lang="es" sz="1100"/>
              <a:t> (pp. 257–279). Boulder: University Press of Colorado.</a:t>
            </a:r>
            <a:br>
              <a:rPr lang="e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/>
              <a:t>Yesner, D. R.</a:t>
            </a:r>
            <a:r>
              <a:rPr lang="es" sz="1100"/>
              <a:t> (1980). </a:t>
            </a:r>
            <a:r>
              <a:rPr i="1" lang="es" sz="1100"/>
              <a:t>Maritime hunter-gatherers: Ecology and prehistory</a:t>
            </a:r>
            <a:r>
              <a:rPr lang="es" sz="1100"/>
              <a:t>. Current Anthropology, 21(6), 727–750. https://doi.org/10.1086/202566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22607" l="0" r="38011" t="29657"/>
          <a:stretch/>
        </p:blipFill>
        <p:spPr>
          <a:xfrm>
            <a:off x="1214825" y="206375"/>
            <a:ext cx="5809450" cy="251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29231" l="0" r="38141" t="44843"/>
          <a:stretch/>
        </p:blipFill>
        <p:spPr>
          <a:xfrm>
            <a:off x="1291425" y="2944800"/>
            <a:ext cx="5656248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158700" y="1878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b. Teorías específicas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102" name="Google Shape;102;p18"/>
          <p:cNvSpPr txBox="1"/>
          <p:nvPr/>
        </p:nvSpPr>
        <p:spPr>
          <a:xfrm>
            <a:off x="158700" y="1184300"/>
            <a:ext cx="6610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8333D"/>
                </a:solidFill>
                <a:highlight>
                  <a:srgbClr val="FFFFFF"/>
                </a:highlight>
              </a:rPr>
              <a:t>### ROL</a:t>
            </a:r>
            <a:endParaRPr sz="1700">
              <a:solidFill>
                <a:srgbClr val="28333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8333D"/>
                </a:solidFill>
                <a:highlight>
                  <a:srgbClr val="FFFFFF"/>
                </a:highlight>
              </a:rPr>
              <a:t> Estudiante de pregrado que va escribir un artículo en una memoria</a:t>
            </a:r>
            <a:endParaRPr sz="1700">
              <a:solidFill>
                <a:srgbClr val="28333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8333D"/>
                </a:solidFill>
                <a:highlight>
                  <a:srgbClr val="FFFFFF"/>
                </a:highlight>
              </a:rPr>
              <a:t> ###CONTEXTO</a:t>
            </a:r>
            <a:endParaRPr sz="1700">
              <a:solidFill>
                <a:srgbClr val="28333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8333D"/>
                </a:solidFill>
                <a:highlight>
                  <a:srgbClr val="FFFFFF"/>
                </a:highlight>
              </a:rPr>
              <a:t> Revisión bibliográfica de teorías específicas para una memoria sobre tecnología cerámica del poblaciones del periodo alfarero temprano de tipo móvil y cazadora recolectora en la zona del valle del Choapa, Chile. </a:t>
            </a:r>
            <a:endParaRPr sz="1700">
              <a:solidFill>
                <a:srgbClr val="28333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8333D"/>
                </a:solidFill>
                <a:highlight>
                  <a:srgbClr val="FFFFFF"/>
                </a:highlight>
              </a:rPr>
              <a:t>### INSTRUCCIÓN - ¿Cómo se puede observar y analizar el modo de vida recolector en la manufactura de cerámica? </a:t>
            </a:r>
            <a:endParaRPr sz="1700">
              <a:solidFill>
                <a:srgbClr val="28333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8333D"/>
                </a:solidFill>
                <a:highlight>
                  <a:srgbClr val="FFFFFF"/>
                </a:highlight>
              </a:rPr>
              <a:t>- Entrega una lista de teorías específicas que respondan a mi pregunta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367300" y="3033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📚 Teorías arqueológicas y antropológicas relevantes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Teoría de la Tecnología de la Cultura Material (Leroi-Gourhan, Sigaut, Lemonnier)</a:t>
            </a:r>
            <a:b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Analiza la relación entre técnica, entorno y modo de vida.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comprender cómo las decisiones tecnológicas (materiales, formas, métodos) están condicionadas por factores ambientales, sociales y económicos.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Teoría de los Sistemas de Producción (Schlanger, Pelegrin)</a:t>
            </a:r>
            <a:b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Enfatiza el proceso técnico como un sistema complejo.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Ideal para estudiar la cadena operativa (chaîne opératoire) de la cerámica y vincularla a prácticas móviles y de subsistencia.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Teoría de la Chaîne Opératoire (André Leroi-Gourhan; aplicada por Pierre Lemonnier y otros)</a:t>
            </a:r>
            <a:b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Analiza paso a paso el proceso de manufactura de objetos (extracción, preparación, modelado, cocción).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Útil para identificar decisiones técnicas vinculadas al estilo de vida recolector (como portabilidad, rapidez, multifuncionalidad).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460950" y="1639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Teoría de la Funcionalidad y Uso de la Cerámica (Skibo 1992, "Pottery Function")</a:t>
            </a:r>
            <a:b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analizar las características morfológicas y térmicas en relación con el uso cotidiano.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Orientada a contextos donde los objetos cerámicos son utilitarios más que simbólicos.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Teoría de la Adaptación Cultural (Julian Steward)</a:t>
            </a:r>
            <a:b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Sostiene que las tecnologías y modos de vida se adaptan al medio ambiente.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contextos de movilidad, ayuda a entender la selección de técnicas y formas de cerámica que se ajusten a una vida nómade.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Teoría de los Conjuntos Técnicos Mínimos (Lemonnier)</a:t>
            </a:r>
            <a:b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 cómo las poblaciones móviles tienden a minimizar el equipamiento material.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 bien a cerámicas ligeras, de cocción rápida o producción estacional.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Teoría de la Tecnología como Hecho Social Total (Mauss + Dobres &amp; Hoffman)</a:t>
            </a:r>
            <a:b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Considera la tecnología como parte de lo social, simbólico y económico.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considerar que incluso una cerámica “simple” tiene significados complejos en grupos recolectores.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367300" y="7679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Teoría de la Organización Espacial y Economía Doméstica (Kent 1984; Nelson 1991)</a:t>
            </a:r>
            <a:b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Ayuda a vincular la distribución y uso de objetos (como cerámica) con patrones de movilidad, campamentos y organización doméstica.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Teoría del Diseño Pragmático (Hegmon et al.)</a:t>
            </a:r>
            <a:b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Sugiere que las decisiones sobre la cerámica son más prácticas que estéticas en sociedades móviles.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Destaca la relación entre función, forma y contexto de uso.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Teoría de la Reducción de Riesgo (Binford, Torrence)</a:t>
            </a:r>
            <a:b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Explica que ciertas tecnologías son diseñadas para mitigar la incertidumbre ambiental.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Cerámicas simples y resistentes pueden verse como parte de estrategias de riesgo en ambientes áridos o de movilidad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05072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